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79" r:id="rId4"/>
    <p:sldId id="285" r:id="rId5"/>
    <p:sldId id="284" r:id="rId6"/>
    <p:sldId id="282" r:id="rId7"/>
    <p:sldId id="286" r:id="rId8"/>
    <p:sldId id="258" r:id="rId9"/>
    <p:sldId id="278" r:id="rId10"/>
  </p:sldIdLst>
  <p:sldSz cx="6858000" cy="5143500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Light" panose="020B060402020202020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4D58B-49CE-419A-A488-461BF842728D}">
  <a:tblStyle styleId="{2A74D58B-49CE-419A-A488-461BF84272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7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04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Kostia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3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</a:t>
            </a:r>
          </a:p>
        </p:txBody>
      </p:sp>
    </p:spTree>
    <p:extLst>
      <p:ext uri="{BB962C8B-B14F-4D97-AF65-F5344CB8AC3E}">
        <p14:creationId xmlns:p14="http://schemas.microsoft.com/office/powerpoint/2010/main" val="131204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Kostia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3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52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684544" y="0"/>
            <a:ext cx="6173456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520717" y="1953315"/>
            <a:ext cx="380497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3086794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3272830" y="-3213"/>
            <a:ext cx="3585170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4" y="3953175"/>
            <a:ext cx="1792623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3585113" y="1524375"/>
            <a:ext cx="269055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❑"/>
              <a:defRPr/>
            </a:lvl1pPr>
            <a:lvl2pPr marL="685800" lvl="1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2pPr>
            <a:lvl3pPr marL="1028700" lvl="2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3pPr>
            <a:lvl4pPr marL="1371600" lvl="3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4pPr>
            <a:lvl5pPr marL="1714500" lvl="4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5pPr>
            <a:lvl6pPr marL="2057400" lvl="5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6pPr>
            <a:lvl7pPr marL="2400300" lvl="6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7pPr>
            <a:lvl8pPr marL="2743200" lvl="7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8pPr>
            <a:lvl9pPr marL="3086100" lvl="8" indent="-266700">
              <a:spcBef>
                <a:spcPts val="45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4285687" y="1"/>
            <a:ext cx="2572313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4115644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2338" y="402700"/>
            <a:ext cx="26905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2338" y="1524375"/>
            <a:ext cx="56934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47050" y="4734075"/>
            <a:ext cx="31095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975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1125255" y="668458"/>
            <a:ext cx="4287726" cy="17987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RUNNER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BC096-BB8B-46A6-BB54-A4BAD4841342}"/>
              </a:ext>
            </a:extLst>
          </p:cNvPr>
          <p:cNvSpPr txBox="1"/>
          <p:nvPr/>
        </p:nvSpPr>
        <p:spPr>
          <a:xfrm>
            <a:off x="1125255" y="2520966"/>
            <a:ext cx="3018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Created by: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Kostiantyn Makrasnov</a:t>
            </a: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Rudyjay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Keopuhiwa</a:t>
            </a: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Niklas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Roberts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Stephen Haugland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446754" y="397290"/>
            <a:ext cx="6411246" cy="83872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Description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13330" y="1440969"/>
            <a:ext cx="2690550" cy="32193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Goal: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recreate Splix.io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Multiplayer game 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capture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area on the board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lose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if they hit the edge of the board or run into one another</a:t>
            </a:r>
          </a:p>
          <a:p>
            <a:pPr marL="128588" indent="-128588">
              <a:buClr>
                <a:schemeClr val="dk1"/>
              </a:buClr>
              <a:buSzPts val="1100"/>
              <a:buFontTx/>
              <a:buChar char="-"/>
            </a:pPr>
            <a:r>
              <a:rPr lang="en-US" sz="1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Players move </a:t>
            </a:r>
            <a:r>
              <a:rPr lang="en-US" sz="17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without stopping</a:t>
            </a:r>
            <a:endParaRPr sz="1700" dirty="0"/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B6C323B-D07F-4487-A2FF-07A62417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359" y="1496763"/>
            <a:ext cx="2915670" cy="3294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82338" y="803073"/>
            <a:ext cx="5563061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2300" y="1644329"/>
            <a:ext cx="5693400" cy="30537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Getting</a:t>
            </a:r>
            <a:r>
              <a:rPr lang="en-US" dirty="0"/>
              <a:t> </a:t>
            </a:r>
            <a:r>
              <a:rPr lang="en-US" b="1" dirty="0"/>
              <a:t>assembler to work with C++ </a:t>
            </a:r>
            <a:r>
              <a:rPr lang="en-US" dirty="0"/>
              <a:t>networking code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Properly</a:t>
            </a:r>
            <a:r>
              <a:rPr lang="en-US" dirty="0"/>
              <a:t> </a:t>
            </a:r>
            <a:r>
              <a:rPr lang="en-US" b="1" dirty="0"/>
              <a:t>tracking all the players </a:t>
            </a:r>
            <a:r>
              <a:rPr lang="en-US" dirty="0"/>
              <a:t>and their path/territory</a:t>
            </a:r>
          </a:p>
          <a:p>
            <a:pPr marL="257175" indent="-257175">
              <a:spcBef>
                <a:spcPts val="750"/>
              </a:spcBef>
              <a:spcAft>
                <a:spcPts val="750"/>
              </a:spcAft>
              <a:buFontTx/>
              <a:buChar char="-"/>
            </a:pPr>
            <a:r>
              <a:rPr lang="en-US" b="1" dirty="0"/>
              <a:t>Could only access local variables </a:t>
            </a:r>
            <a:r>
              <a:rPr lang="en-US" dirty="0"/>
              <a:t>from C++ in inline assembler</a:t>
            </a:r>
          </a:p>
          <a:p>
            <a:pPr marL="0" indent="0">
              <a:spcBef>
                <a:spcPts val="750"/>
              </a:spcBef>
              <a:spcAft>
                <a:spcPts val="75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4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96" y="384679"/>
            <a:ext cx="6145537" cy="874821"/>
          </a:xfrm>
        </p:spPr>
        <p:txBody>
          <a:bodyPr/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79" y="1314867"/>
            <a:ext cx="2774912" cy="3253235"/>
          </a:xfrm>
        </p:spPr>
        <p:txBody>
          <a:bodyPr/>
          <a:lstStyle/>
          <a:p>
            <a:r>
              <a:rPr lang="en-US" sz="2400" dirty="0"/>
              <a:t>X increments </a:t>
            </a:r>
            <a:r>
              <a:rPr lang="en-US" sz="2400" b="1" dirty="0"/>
              <a:t>right</a:t>
            </a:r>
          </a:p>
          <a:p>
            <a:r>
              <a:rPr lang="en-US" sz="2400" dirty="0"/>
              <a:t>Y increments </a:t>
            </a:r>
            <a:r>
              <a:rPr lang="en-US" sz="2400" b="1" dirty="0"/>
              <a:t>down</a:t>
            </a:r>
          </a:p>
          <a:p>
            <a:r>
              <a:rPr lang="en-US" sz="2400" dirty="0"/>
              <a:t>Data structures used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E9A57-951A-41F6-AD92-99C135FB1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66052"/>
              </p:ext>
            </p:extLst>
          </p:nvPr>
        </p:nvGraphicFramePr>
        <p:xfrm>
          <a:off x="3429000" y="2333297"/>
          <a:ext cx="3273525" cy="2298612"/>
        </p:xfrm>
        <a:graphic>
          <a:graphicData uri="http://schemas.openxmlformats.org/drawingml/2006/table">
            <a:tbl>
              <a:tblPr firstRow="1" bandRow="1">
                <a:tableStyleId>{2A74D58B-49CE-419A-A488-461BF842728D}</a:tableStyleId>
              </a:tblPr>
              <a:tblGrid>
                <a:gridCol w="1091175">
                  <a:extLst>
                    <a:ext uri="{9D8B030D-6E8A-4147-A177-3AD203B41FA5}">
                      <a16:colId xmlns:a16="http://schemas.microsoft.com/office/drawing/2014/main" val="31966463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749027490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2965406030"/>
                    </a:ext>
                  </a:extLst>
                </a:gridCol>
              </a:tblGrid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474077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834214"/>
                  </a:ext>
                </a:extLst>
              </a:tr>
              <a:tr h="7662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0,2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2,2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64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7A77A-A1CA-4C4C-BE9A-386FFF386300}"/>
              </a:ext>
            </a:extLst>
          </p:cNvPr>
          <p:cNvSpPr/>
          <p:nvPr/>
        </p:nvSpPr>
        <p:spPr>
          <a:xfrm>
            <a:off x="0" y="-22072"/>
            <a:ext cx="6965206" cy="5297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2F5F0-E3F1-4D5A-AD2B-10BBEA0E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3" y="395497"/>
            <a:ext cx="2932491" cy="856800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6FE1-3504-4427-8BC5-10294587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583" y="1314867"/>
            <a:ext cx="2774912" cy="3425933"/>
          </a:xfrm>
        </p:spPr>
        <p:txBody>
          <a:bodyPr/>
          <a:lstStyle/>
          <a:p>
            <a:r>
              <a:rPr lang="en-US" sz="2400" b="1" dirty="0">
                <a:solidFill>
                  <a:srgbClr val="00B050"/>
                </a:solidFill>
              </a:rPr>
              <a:t>Function inputs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Temp </a:t>
            </a:r>
            <a:br>
              <a:rPr lang="en-US" sz="2400" b="1" dirty="0">
                <a:solidFill>
                  <a:srgbClr val="FFC000"/>
                </a:solidFill>
              </a:rPr>
            </a:br>
            <a:r>
              <a:rPr lang="en-US" sz="2400" b="1" dirty="0">
                <a:solidFill>
                  <a:srgbClr val="FFC000"/>
                </a:solidFill>
              </a:rPr>
              <a:t>variables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Conditional jumps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3F87F-9586-4378-88A4-A684F59A6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9DEEC-054A-47A3-AD84-F5DF457E2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8" r="17694"/>
          <a:stretch/>
        </p:blipFill>
        <p:spPr>
          <a:xfrm>
            <a:off x="2517418" y="162779"/>
            <a:ext cx="4340582" cy="481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A4AD10-4825-4303-83F9-700362FD43F8}"/>
              </a:ext>
            </a:extLst>
          </p:cNvPr>
          <p:cNvSpPr/>
          <p:nvPr/>
        </p:nvSpPr>
        <p:spPr>
          <a:xfrm>
            <a:off x="4754880" y="129277"/>
            <a:ext cx="1248629" cy="7693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8A5B97-4932-4525-AB58-FF2703B121F8}"/>
              </a:ext>
            </a:extLst>
          </p:cNvPr>
          <p:cNvSpPr/>
          <p:nvPr/>
        </p:nvSpPr>
        <p:spPr>
          <a:xfrm>
            <a:off x="2668576" y="1074946"/>
            <a:ext cx="1301181" cy="4100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AA11AB-DFB2-4D99-810F-B50211BA800F}"/>
              </a:ext>
            </a:extLst>
          </p:cNvPr>
          <p:cNvCxnSpPr/>
          <p:nvPr/>
        </p:nvCxnSpPr>
        <p:spPr>
          <a:xfrm>
            <a:off x="2929234" y="2118886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478C1-C16A-444D-91D2-4409B13B53A4}"/>
              </a:ext>
            </a:extLst>
          </p:cNvPr>
          <p:cNvCxnSpPr/>
          <p:nvPr/>
        </p:nvCxnSpPr>
        <p:spPr>
          <a:xfrm>
            <a:off x="2929234" y="2536147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6E9A2-0D8B-401B-AC85-A0555166C66B}"/>
              </a:ext>
            </a:extLst>
          </p:cNvPr>
          <p:cNvCxnSpPr/>
          <p:nvPr/>
        </p:nvCxnSpPr>
        <p:spPr>
          <a:xfrm>
            <a:off x="3204604" y="3497843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F93A83-5205-4B28-A222-081AD060CC86}"/>
              </a:ext>
            </a:extLst>
          </p:cNvPr>
          <p:cNvCxnSpPr/>
          <p:nvPr/>
        </p:nvCxnSpPr>
        <p:spPr>
          <a:xfrm>
            <a:off x="3204604" y="4037024"/>
            <a:ext cx="0" cy="1166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2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57112" y="545487"/>
            <a:ext cx="5641889" cy="865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Assembler Dependent Functions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7112" y="1472062"/>
            <a:ext cx="6045485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err="1"/>
              <a:t>DrawGrid</a:t>
            </a:r>
            <a:r>
              <a:rPr lang="en-US" b="1" dirty="0"/>
              <a:t>(): </a:t>
            </a:r>
            <a:r>
              <a:rPr lang="en-US" dirty="0"/>
              <a:t>Controls iteration over a 2D vector and allows us to see the game board</a:t>
            </a:r>
          </a:p>
          <a:p>
            <a:pPr>
              <a:spcBef>
                <a:spcPts val="0"/>
              </a:spcBef>
            </a:pPr>
            <a:r>
              <a:rPr lang="en-US" b="1" dirty="0" err="1"/>
              <a:t>SetDrawColor</a:t>
            </a:r>
            <a:r>
              <a:rPr lang="en-US" b="1" dirty="0"/>
              <a:t>(): </a:t>
            </a:r>
            <a:r>
              <a:rPr lang="en-US" dirty="0"/>
              <a:t>formulates color ID based on </a:t>
            </a:r>
            <a:r>
              <a:rPr lang="en-US" dirty="0" err="1"/>
              <a:t>r,g,b</a:t>
            </a:r>
            <a:r>
              <a:rPr lang="en-US" dirty="0"/>
              <a:t>, and intensity properties of a grid point 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pic>
        <p:nvPicPr>
          <p:cNvPr id="2" name="678d8d8e3dd5828888ca43401ec38687">
            <a:hlinkClick r:id="" action="ppaction://media"/>
            <a:extLst>
              <a:ext uri="{FF2B5EF4-FFF2-40B4-BE49-F238E27FC236}">
                <a16:creationId xmlns:a16="http://schemas.microsoft.com/office/drawing/2014/main" id="{013FB25D-432C-44D3-B737-2892AC316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22942"/>
          <a:stretch/>
        </p:blipFill>
        <p:spPr>
          <a:xfrm>
            <a:off x="-47544" y="3569427"/>
            <a:ext cx="6953088" cy="2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544499" y="591815"/>
            <a:ext cx="5693400" cy="64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Learned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346;p17">
            <a:extLst>
              <a:ext uri="{FF2B5EF4-FFF2-40B4-BE49-F238E27FC236}">
                <a16:creationId xmlns:a16="http://schemas.microsoft.com/office/drawing/2014/main" id="{7C72B6A9-16E2-48CD-8B66-B7686F7E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4822" y="1415306"/>
            <a:ext cx="5768050" cy="219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Lowest-level coding rocks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Inline assembler use cases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Feature prioritization (time)</a:t>
            </a:r>
          </a:p>
          <a:p>
            <a:pPr>
              <a:spcBef>
                <a:spcPts val="0"/>
              </a:spcBef>
            </a:pPr>
            <a:endParaRPr sz="2800" dirty="0"/>
          </a:p>
        </p:txBody>
      </p:sp>
      <p:pic>
        <p:nvPicPr>
          <p:cNvPr id="2" name="fb5653f59f4edea1edcea3097e1f204c">
            <a:hlinkClick r:id="" action="ppaction://media"/>
            <a:extLst>
              <a:ext uri="{FF2B5EF4-FFF2-40B4-BE49-F238E27FC236}">
                <a16:creationId xmlns:a16="http://schemas.microsoft.com/office/drawing/2014/main" id="{E7E50E58-1B3B-46CB-99C2-20DED81DB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0"/>
          </a:blip>
          <a:srcRect t="10619"/>
          <a:stretch/>
        </p:blipFill>
        <p:spPr>
          <a:xfrm>
            <a:off x="-181268" y="3277133"/>
            <a:ext cx="7174945" cy="23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>
            <a:spLocks noGrp="1"/>
          </p:cNvSpPr>
          <p:nvPr>
            <p:ph type="ctrTitle" idx="4294967295"/>
          </p:nvPr>
        </p:nvSpPr>
        <p:spPr>
          <a:xfrm>
            <a:off x="329456" y="245941"/>
            <a:ext cx="5913688" cy="118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Time</a:t>
            </a:r>
            <a:r>
              <a:rPr lang="en" sz="7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72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47F0E0-709C-4710-918D-45DB10A3F8C9}"/>
              </a:ext>
            </a:extLst>
          </p:cNvPr>
          <p:cNvSpPr/>
          <p:nvPr/>
        </p:nvSpPr>
        <p:spPr>
          <a:xfrm>
            <a:off x="358088" y="1424188"/>
            <a:ext cx="62217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Everyone can play!</a:t>
            </a:r>
          </a:p>
          <a:p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1. Go to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“[INSERT PATH]”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2. Extract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Archive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“GridRunnerClient.zip”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3. Open 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ClientAssembler.exe”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4. Input</a:t>
            </a: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IP of server “[INSERT IP]”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5. Press ENTER to join 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6547050" y="4193494"/>
            <a:ext cx="310950" cy="307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985301" y="1150884"/>
            <a:ext cx="4274075" cy="9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80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sz="8000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017560" y="2314689"/>
            <a:ext cx="3543750" cy="17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" sz="2800" b="1" dirty="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2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557;p34">
            <a:extLst>
              <a:ext uri="{FF2B5EF4-FFF2-40B4-BE49-F238E27FC236}">
                <a16:creationId xmlns:a16="http://schemas.microsoft.com/office/drawing/2014/main" id="{B919F0EF-1BB5-4FDB-962E-95DF792038A1}"/>
              </a:ext>
            </a:extLst>
          </p:cNvPr>
          <p:cNvSpPr txBox="1">
            <a:spLocks/>
          </p:cNvSpPr>
          <p:nvPr/>
        </p:nvSpPr>
        <p:spPr>
          <a:xfrm>
            <a:off x="985302" y="4070589"/>
            <a:ext cx="4463278" cy="84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Template Credits: Slides Carnival</a:t>
            </a:r>
          </a:p>
          <a:p>
            <a:pPr marL="0" indent="0">
              <a:spcBef>
                <a:spcPts val="450"/>
              </a:spcBef>
              <a:buFont typeface="Montserrat Light"/>
              <a:buNone/>
            </a:pPr>
            <a:r>
              <a:rPr lang="en-US" sz="1800" b="1" dirty="0">
                <a:latin typeface="Montserrat"/>
                <a:ea typeface="Montserrat"/>
                <a:cs typeface="Montserrat"/>
                <a:sym typeface="Montserrat"/>
              </a:rPr>
              <a:t>Image Credits: Splix.io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232</Words>
  <Application>Microsoft Office PowerPoint</Application>
  <PresentationFormat>Custom</PresentationFormat>
  <Paragraphs>63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 Light</vt:lpstr>
      <vt:lpstr>Montserrat</vt:lpstr>
      <vt:lpstr>Arial</vt:lpstr>
      <vt:lpstr>Poppins</vt:lpstr>
      <vt:lpstr>Volsce template</vt:lpstr>
      <vt:lpstr>GRID RUNNER</vt:lpstr>
      <vt:lpstr>Project Description</vt:lpstr>
      <vt:lpstr>Challenges</vt:lpstr>
      <vt:lpstr>Coordinate System</vt:lpstr>
      <vt:lpstr>Movement Code</vt:lpstr>
      <vt:lpstr>Other Assembler Dependent Functions</vt:lpstr>
      <vt:lpstr>Lessons Learned</vt:lpstr>
      <vt:lpstr>Demo Time!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Stephen W Haugland</dc:creator>
  <cp:lastModifiedBy>Kostiantyn S Makrasnov</cp:lastModifiedBy>
  <cp:revision>34</cp:revision>
  <dcterms:modified xsi:type="dcterms:W3CDTF">2019-12-09T22:17:11Z</dcterms:modified>
</cp:coreProperties>
</file>